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58" r:id="rId4"/>
    <p:sldId id="256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B424B-BBA0-4CF1-A662-17B43B92E8B1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2CD4D-5600-4D83-B05B-C4E11897CB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791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83950-6591-4CB6-A1D2-352797627824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80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83950-6591-4CB6-A1D2-352797627824}" type="slidenum">
              <a:rPr lang="it-IT" altLang="it-IT" smtClean="0"/>
              <a:pPr>
                <a:spcBef>
                  <a:spcPct val="0"/>
                </a:spcBef>
              </a:pPr>
              <a:t>2</a:t>
            </a:fld>
            <a:endParaRPr lang="it-IT" altLang="it-IT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84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83950-6591-4CB6-A1D2-352797627824}" type="slidenum">
              <a:rPr lang="it-IT" altLang="it-IT" smtClean="0"/>
              <a:pPr>
                <a:spcBef>
                  <a:spcPct val="0"/>
                </a:spcBef>
              </a:pPr>
              <a:t>7</a:t>
            </a:fld>
            <a:endParaRPr lang="it-IT" altLang="it-IT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5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5DA6-2C77-41D1-82EB-10E91B66D90A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27E0-3D70-4133-8A51-9300E55287B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ertobin.it/SLIDE%20CORSI/Definizioni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obertobin.it/SLIDE%20CORSI/Preleggi15.pdf" TargetMode="External"/><Relationship Id="rId5" Type="http://schemas.openxmlformats.org/officeDocument/2006/relationships/hyperlink" Target="http://www.robertobin.it/SLIDE%20CORSI/fonto_preleggi_consuetudine.ppt" TargetMode="External"/><Relationship Id="rId4" Type="http://schemas.openxmlformats.org/officeDocument/2006/relationships/hyperlink" Target="http://www.robertobin.it/SLIDE%20CORSI/Preleggi11.pp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smtClean="0"/>
              <a:t>Criterio cronologico e criterio gerarchico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557338"/>
            <a:ext cx="8785225" cy="4824412"/>
          </a:xfrm>
        </p:spPr>
        <p:txBody>
          <a:bodyPr/>
          <a:lstStyle/>
          <a:p>
            <a:pPr algn="l" eaLnBrk="1" hangingPunct="1"/>
            <a:r>
              <a:rPr lang="it-IT" altLang="it-IT" sz="1600" b="1" dirty="0" smtClean="0">
                <a:solidFill>
                  <a:srgbClr val="FF0000"/>
                </a:solidFill>
              </a:rPr>
              <a:t>Criterio cronologico</a:t>
            </a:r>
            <a:r>
              <a:rPr lang="it-IT" altLang="it-IT" sz="1600" dirty="0" smtClean="0"/>
              <a:t> = tra due norme contrastanti prevale quella più recente (l’altra è </a:t>
            </a:r>
            <a:r>
              <a:rPr lang="it-IT" altLang="it-IT" sz="1600" b="1" dirty="0" smtClean="0">
                <a:solidFill>
                  <a:srgbClr val="FF0000"/>
                </a:solidFill>
              </a:rPr>
              <a:t>abrogata</a:t>
            </a:r>
            <a:r>
              <a:rPr lang="it-IT" altLang="it-IT" sz="1600" dirty="0" smtClean="0"/>
              <a:t>) </a:t>
            </a:r>
          </a:p>
          <a:p>
            <a:pPr algn="l" eaLnBrk="1" hangingPunct="1"/>
            <a:r>
              <a:rPr lang="it-IT" altLang="it-IT" sz="1600" dirty="0" smtClean="0"/>
              <a:t>– </a:t>
            </a:r>
            <a:r>
              <a:rPr lang="it-IT" altLang="it-IT" sz="1600" dirty="0" smtClean="0">
                <a:solidFill>
                  <a:schemeClr val="hlink"/>
                </a:solidFill>
              </a:rPr>
              <a:t>effetto del </a:t>
            </a:r>
            <a:r>
              <a:rPr lang="it-IT" altLang="it-IT" sz="1600" b="1" dirty="0" smtClean="0">
                <a:solidFill>
                  <a:schemeClr val="hlink"/>
                </a:solidFill>
              </a:rPr>
              <a:t>decorrere del tempo</a:t>
            </a:r>
            <a:r>
              <a:rPr lang="it-IT" altLang="it-IT" sz="1600" dirty="0" smtClean="0"/>
              <a:t> </a:t>
            </a:r>
          </a:p>
          <a:p>
            <a:pPr algn="l" eaLnBrk="1" hangingPunct="1"/>
            <a:r>
              <a:rPr lang="it-IT" altLang="it-IT" sz="1600" dirty="0" smtClean="0"/>
              <a:t>– </a:t>
            </a:r>
            <a:r>
              <a:rPr lang="it-IT" altLang="it-IT" sz="1600" b="1" dirty="0" smtClean="0">
                <a:solidFill>
                  <a:schemeClr val="accent2"/>
                </a:solidFill>
              </a:rPr>
              <a:t>fisiologia</a:t>
            </a:r>
            <a:r>
              <a:rPr lang="it-IT" altLang="it-IT" sz="1600" dirty="0" smtClean="0">
                <a:solidFill>
                  <a:schemeClr val="accent2"/>
                </a:solidFill>
              </a:rPr>
              <a:t> del rinnovo “dinamico” dell’ordinamento</a:t>
            </a:r>
            <a:r>
              <a:rPr lang="it-IT" altLang="it-IT" sz="1600" dirty="0" smtClean="0"/>
              <a:t> – agisce sull’</a:t>
            </a:r>
            <a:r>
              <a:rPr lang="it-IT" altLang="it-IT" sz="1600" b="1" dirty="0" smtClean="0">
                <a:solidFill>
                  <a:srgbClr val="6600FF"/>
                </a:solidFill>
                <a:hlinkClick r:id="rId3"/>
              </a:rPr>
              <a:t>efficacia</a:t>
            </a:r>
            <a:r>
              <a:rPr lang="it-IT" altLang="it-IT" sz="1600" dirty="0" smtClean="0"/>
              <a:t>, delimitandola: ossia la norma abrogata non produce più nuovi effetti giuridici </a:t>
            </a:r>
          </a:p>
          <a:p>
            <a:pPr algn="l" eaLnBrk="1" hangingPunct="1"/>
            <a:r>
              <a:rPr lang="it-IT" altLang="it-IT" sz="1600" dirty="0" smtClean="0"/>
              <a:t>– l’abrogazione </a:t>
            </a:r>
            <a:r>
              <a:rPr lang="it-IT" altLang="it-IT" sz="1600" dirty="0" smtClean="0">
                <a:solidFill>
                  <a:srgbClr val="9966FF"/>
                </a:solidFill>
              </a:rPr>
              <a:t>opera </a:t>
            </a:r>
            <a:r>
              <a:rPr lang="it-IT" altLang="it-IT" sz="1600" b="1" i="1" dirty="0" smtClean="0">
                <a:solidFill>
                  <a:srgbClr val="9966FF"/>
                </a:solidFill>
              </a:rPr>
              <a:t>ex </a:t>
            </a:r>
            <a:r>
              <a:rPr lang="it-IT" altLang="it-IT" sz="1600" b="1" i="1" dirty="0" err="1" smtClean="0">
                <a:solidFill>
                  <a:srgbClr val="9966FF"/>
                </a:solidFill>
              </a:rPr>
              <a:t>nunc</a:t>
            </a:r>
            <a:r>
              <a:rPr lang="it-IT" altLang="it-IT" sz="1600" b="1" i="1" dirty="0" smtClean="0"/>
              <a:t> </a:t>
            </a:r>
            <a:r>
              <a:rPr lang="it-IT" altLang="it-IT" sz="1600" dirty="0" smtClean="0"/>
              <a:t>– principio di irretroattività delle leggi (</a:t>
            </a:r>
            <a:r>
              <a:rPr lang="it-IT" altLang="it-IT" sz="1600" b="1" dirty="0" smtClean="0">
                <a:hlinkClick r:id="rId4"/>
              </a:rPr>
              <a:t>art. 11 “Preleggi”</a:t>
            </a:r>
            <a:r>
              <a:rPr lang="it-IT" altLang="it-IT" sz="1600" dirty="0" smtClean="0">
                <a:hlinkClick r:id="rId4"/>
              </a:rPr>
              <a:t>: </a:t>
            </a:r>
            <a:r>
              <a:rPr lang="it-IT" altLang="it-IT" sz="1600" dirty="0" smtClean="0"/>
              <a:t>la legge “abrogante opera solo per il futuro)</a:t>
            </a:r>
          </a:p>
          <a:p>
            <a:pPr algn="l" eaLnBrk="1" hangingPunct="1"/>
            <a:endParaRPr lang="it-IT" altLang="it-IT" sz="1600" dirty="0" smtClean="0"/>
          </a:p>
          <a:p>
            <a:pPr algn="l" eaLnBrk="1" hangingPunct="1"/>
            <a:endParaRPr lang="it-IT" altLang="it-IT" sz="1600" dirty="0" smtClean="0"/>
          </a:p>
          <a:p>
            <a:pPr algn="l" eaLnBrk="1" hangingPunct="1"/>
            <a:r>
              <a:rPr lang="it-IT" altLang="it-IT" sz="1600" b="1" dirty="0" smtClean="0">
                <a:solidFill>
                  <a:srgbClr val="FF0000"/>
                </a:solidFill>
              </a:rPr>
              <a:t>Criterio gerarchico</a:t>
            </a:r>
            <a:r>
              <a:rPr lang="it-IT" altLang="it-IT" sz="1600" dirty="0" smtClean="0">
                <a:solidFill>
                  <a:srgbClr val="FF0000"/>
                </a:solidFill>
              </a:rPr>
              <a:t> </a:t>
            </a:r>
            <a:r>
              <a:rPr lang="it-IT" altLang="it-IT" sz="1600" dirty="0" smtClean="0"/>
              <a:t>= tra due norme contrastanti prevale quella di grado più elevato (l’altra è </a:t>
            </a:r>
            <a:r>
              <a:rPr lang="it-IT" altLang="it-IT" sz="1600" b="1" dirty="0" smtClean="0">
                <a:solidFill>
                  <a:srgbClr val="FF0000"/>
                </a:solidFill>
              </a:rPr>
              <a:t>annullata</a:t>
            </a:r>
            <a:r>
              <a:rPr lang="it-IT" altLang="it-IT" sz="1600" dirty="0" smtClean="0"/>
              <a:t>) </a:t>
            </a:r>
          </a:p>
          <a:p>
            <a:pPr algn="l" eaLnBrk="1" hangingPunct="1"/>
            <a:r>
              <a:rPr lang="it-IT" altLang="it-IT" sz="1600" dirty="0" smtClean="0"/>
              <a:t>– </a:t>
            </a:r>
            <a:r>
              <a:rPr lang="it-IT" altLang="it-IT" sz="1600" dirty="0" smtClean="0">
                <a:solidFill>
                  <a:schemeClr val="hlink"/>
                </a:solidFill>
              </a:rPr>
              <a:t>effetto della </a:t>
            </a:r>
            <a:r>
              <a:rPr lang="it-IT" altLang="it-IT" sz="1600" b="1" dirty="0" smtClean="0">
                <a:solidFill>
                  <a:schemeClr val="hlink"/>
                </a:solidFill>
              </a:rPr>
              <a:t>gerarchia delle fonti </a:t>
            </a:r>
          </a:p>
          <a:p>
            <a:pPr algn="l" eaLnBrk="1" hangingPunct="1"/>
            <a:r>
              <a:rPr lang="it-IT" altLang="it-IT" sz="1600" dirty="0" smtClean="0"/>
              <a:t>–</a:t>
            </a:r>
            <a:r>
              <a:rPr lang="it-IT" altLang="it-IT" sz="1600" dirty="0" smtClean="0">
                <a:solidFill>
                  <a:schemeClr val="accent2"/>
                </a:solidFill>
              </a:rPr>
              <a:t> </a:t>
            </a:r>
            <a:r>
              <a:rPr lang="it-IT" altLang="it-IT" sz="1600" b="1" dirty="0" smtClean="0">
                <a:solidFill>
                  <a:schemeClr val="accent2"/>
                </a:solidFill>
              </a:rPr>
              <a:t>patologia</a:t>
            </a:r>
            <a:r>
              <a:rPr lang="it-IT" altLang="it-IT" sz="1600" dirty="0" smtClean="0">
                <a:solidFill>
                  <a:schemeClr val="accent2"/>
                </a:solidFill>
              </a:rPr>
              <a:t> nella “statica” dell’ordinamento</a:t>
            </a:r>
            <a:r>
              <a:rPr lang="it-IT" altLang="it-IT" sz="1600" dirty="0" smtClean="0"/>
              <a:t> – agisce sulla </a:t>
            </a:r>
            <a:r>
              <a:rPr lang="it-IT" altLang="it-IT" sz="1600" b="1" dirty="0" smtClean="0">
                <a:solidFill>
                  <a:srgbClr val="6600FF"/>
                </a:solidFill>
                <a:hlinkClick r:id="rId3"/>
              </a:rPr>
              <a:t>validità</a:t>
            </a:r>
            <a:r>
              <a:rPr lang="it-IT" altLang="it-IT" sz="1600" dirty="0" smtClean="0"/>
              <a:t>, ripristinando l’ordine: ossia gli effetti prodotti dalla norma invalida vanno rimossi </a:t>
            </a:r>
          </a:p>
          <a:p>
            <a:pPr algn="l" eaLnBrk="1" hangingPunct="1"/>
            <a:r>
              <a:rPr lang="it-IT" altLang="it-IT" sz="1600" dirty="0" smtClean="0"/>
              <a:t>– l’annullamento </a:t>
            </a:r>
            <a:r>
              <a:rPr lang="it-IT" altLang="it-IT" sz="1600" dirty="0" smtClean="0">
                <a:solidFill>
                  <a:srgbClr val="9966FF"/>
                </a:solidFill>
              </a:rPr>
              <a:t>opera </a:t>
            </a:r>
            <a:r>
              <a:rPr lang="it-IT" altLang="it-IT" sz="1600" b="1" i="1" dirty="0" smtClean="0">
                <a:solidFill>
                  <a:srgbClr val="9966FF"/>
                </a:solidFill>
              </a:rPr>
              <a:t>ex </a:t>
            </a:r>
            <a:r>
              <a:rPr lang="it-IT" altLang="it-IT" sz="1600" b="1" i="1" dirty="0" err="1" smtClean="0">
                <a:solidFill>
                  <a:srgbClr val="9966FF"/>
                </a:solidFill>
              </a:rPr>
              <a:t>tunc</a:t>
            </a:r>
            <a:r>
              <a:rPr lang="it-IT" altLang="it-IT" sz="1600" b="1" i="1" dirty="0" smtClean="0">
                <a:solidFill>
                  <a:srgbClr val="9966FF"/>
                </a:solidFill>
              </a:rPr>
              <a:t> </a:t>
            </a:r>
            <a:r>
              <a:rPr lang="it-IT" altLang="it-IT" sz="1600" i="1" dirty="0" smtClean="0"/>
              <a:t>– </a:t>
            </a:r>
            <a:r>
              <a:rPr lang="it-IT" altLang="it-IT" sz="1600" dirty="0" smtClean="0"/>
              <a:t>(artt. </a:t>
            </a:r>
            <a:r>
              <a:rPr lang="it-IT" altLang="it-IT" sz="1600" b="1" dirty="0" smtClean="0">
                <a:hlinkClick r:id="rId5"/>
              </a:rPr>
              <a:t>1</a:t>
            </a:r>
            <a:r>
              <a:rPr lang="it-IT" altLang="it-IT" sz="1600" b="1" dirty="0" smtClean="0"/>
              <a:t> </a:t>
            </a:r>
            <a:r>
              <a:rPr lang="it-IT" altLang="it-IT" sz="1600" dirty="0" smtClean="0"/>
              <a:t>e </a:t>
            </a:r>
            <a:r>
              <a:rPr lang="it-IT" altLang="it-IT" sz="1600" b="1" dirty="0" smtClean="0">
                <a:hlinkClick r:id="rId6"/>
              </a:rPr>
              <a:t>4</a:t>
            </a:r>
            <a:r>
              <a:rPr lang="it-IT" altLang="it-IT" sz="1600" dirty="0" smtClean="0"/>
              <a:t> delle “Preleggi”: le fonti sono disposte secondo una scala gerarchica, quelle inferiori non possono contrastare con quelle superiori)</a:t>
            </a:r>
          </a:p>
          <a:p>
            <a:pPr algn="l" eaLnBrk="1" hangingPunct="1"/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57111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smtClean="0"/>
              <a:t>Criterio cronologico e criterio gerarchico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557338"/>
            <a:ext cx="8785225" cy="4824412"/>
          </a:xfrm>
        </p:spPr>
        <p:txBody>
          <a:bodyPr/>
          <a:lstStyle/>
          <a:p>
            <a:pPr algn="l" eaLnBrk="1" hangingPunct="1"/>
            <a:r>
              <a:rPr lang="it-IT" altLang="it-IT" sz="4400" b="1" dirty="0" smtClean="0">
                <a:solidFill>
                  <a:srgbClr val="FF0000"/>
                </a:solidFill>
              </a:rPr>
              <a:t>Cosa accade se la norme superiore è successiva alla norma inferiore?</a:t>
            </a:r>
            <a:endParaRPr lang="it-IT" altLang="it-IT" sz="4400" dirty="0" smtClean="0"/>
          </a:p>
          <a:p>
            <a:pPr algn="l" eaLnBrk="1" hangingPunct="1"/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5901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Sent. 1/1956: il caso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064896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La questione di legittimità costituzionale, che forma oggetto dei trenta giudizi promossi con le ordinanze sopra elencate, è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>
                <a:solidFill>
                  <a:schemeClr val="tx2"/>
                </a:solidFill>
              </a:rPr>
              <a:t>unica e fu sollevata nel corso di vari procedimenti </a:t>
            </a:r>
            <a:r>
              <a:rPr lang="it-IT" dirty="0" smtClean="0">
                <a:solidFill>
                  <a:schemeClr val="tx2"/>
                </a:solidFill>
              </a:rPr>
              <a:t>penali… che </a:t>
            </a:r>
            <a:r>
              <a:rPr lang="it-IT" dirty="0">
                <a:solidFill>
                  <a:schemeClr val="tx2"/>
                </a:solidFill>
              </a:rPr>
              <a:t>si svolgevano a carico di persone alle quali erano imputate trasgressioni al precetto dell'art. 113 del </a:t>
            </a:r>
            <a:r>
              <a:rPr lang="it-IT" dirty="0" smtClean="0">
                <a:solidFill>
                  <a:schemeClr val="tx2"/>
                </a:solidFill>
              </a:rPr>
              <a:t>T.U.L.P.S</a:t>
            </a:r>
            <a:r>
              <a:rPr lang="it-IT" dirty="0">
                <a:solidFill>
                  <a:schemeClr val="tx2"/>
                </a:solidFill>
              </a:rPr>
              <a:t> per avere o distribuito avvisi o stampati nella pubblica strada, o affisso manifesti o giornali, ovvero usato alto parlanti per comunicazioni al pubblico, senza autorizzazione dell’ autorità di pubblica sicurezza, </a:t>
            </a:r>
            <a:r>
              <a:rPr lang="it-IT" dirty="0" smtClean="0">
                <a:solidFill>
                  <a:schemeClr val="tx2"/>
                </a:solidFill>
              </a:rPr>
              <a:t>com‘è </a:t>
            </a:r>
            <a:r>
              <a:rPr lang="it-IT" dirty="0">
                <a:solidFill>
                  <a:schemeClr val="tx2"/>
                </a:solidFill>
              </a:rPr>
              <a:t>prescritto nel detto articolo, o anche, nonostante il divieto espresso di tale autorità. </a:t>
            </a:r>
          </a:p>
        </p:txBody>
      </p:sp>
    </p:spTree>
    <p:extLst>
      <p:ext uri="{BB962C8B-B14F-4D97-AF65-F5344CB8AC3E}">
        <p14:creationId xmlns:p14="http://schemas.microsoft.com/office/powerpoint/2010/main" val="330791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Sent. 1/1956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136904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L'assunto che il nuovo istituto della "illegittimità costituzionale" si riferisca solo alle leggi posteriori alla Costituzione e non anche a quelle anteriori non può essere </a:t>
            </a:r>
            <a:r>
              <a:rPr lang="it-IT" dirty="0" smtClean="0">
                <a:solidFill>
                  <a:schemeClr val="tx2"/>
                </a:solidFill>
              </a:rPr>
              <a:t>accolto…</a:t>
            </a:r>
          </a:p>
          <a:p>
            <a:pPr algn="just"/>
            <a:r>
              <a:rPr lang="it-IT" dirty="0" smtClean="0">
                <a:solidFill>
                  <a:schemeClr val="tx2"/>
                </a:solidFill>
              </a:rPr>
              <a:t>…è </a:t>
            </a:r>
            <a:r>
              <a:rPr lang="it-IT" dirty="0">
                <a:solidFill>
                  <a:schemeClr val="tx2"/>
                </a:solidFill>
              </a:rPr>
              <a:t>innegabile che il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rapporto</a:t>
            </a:r>
            <a:r>
              <a:rPr lang="it-IT" dirty="0">
                <a:solidFill>
                  <a:schemeClr val="tx2"/>
                </a:solidFill>
              </a:rPr>
              <a:t> tra leggi ordinarie e leggi costituzionali e il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grado</a:t>
            </a:r>
            <a:r>
              <a:rPr lang="it-IT" dirty="0">
                <a:solidFill>
                  <a:schemeClr val="tx2"/>
                </a:solidFill>
              </a:rPr>
              <a:t> che ad esse rispettivamente spetta nella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gerarchia delle fonti </a:t>
            </a:r>
            <a:r>
              <a:rPr lang="it-IT" dirty="0">
                <a:solidFill>
                  <a:schemeClr val="tx2"/>
                </a:solidFill>
              </a:rPr>
              <a:t>non mutano affatto, siano le leggi ordinarie anteriori, siano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posteriori a quelle costituzionali</a:t>
            </a:r>
            <a:r>
              <a:rPr lang="it-IT" dirty="0">
                <a:solidFill>
                  <a:schemeClr val="tx2"/>
                </a:solidFill>
              </a:rPr>
              <a:t>. Tanto nell'uno quanto nell'altro caso la legge costituzionale, per la sua intrinseca natura nel sistema di Costituzione rigida,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 prevalere sulla legge ordinaria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92888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I due istituti giuridici dell'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abrogazione</a:t>
            </a:r>
            <a:r>
              <a:rPr lang="it-IT" dirty="0">
                <a:solidFill>
                  <a:schemeClr val="tx2"/>
                </a:solidFill>
              </a:rPr>
              <a:t> e della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illegittimità costituzionale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[invalidità -&gt; annullamento] </a:t>
            </a:r>
            <a:r>
              <a:rPr lang="it-IT" dirty="0" smtClean="0">
                <a:solidFill>
                  <a:schemeClr val="tx2"/>
                </a:solidFill>
              </a:rPr>
              <a:t>delle </a:t>
            </a:r>
            <a:r>
              <a:rPr lang="it-IT" dirty="0">
                <a:solidFill>
                  <a:schemeClr val="tx2"/>
                </a:solidFill>
              </a:rPr>
              <a:t>leggi </a:t>
            </a:r>
            <a:r>
              <a:rPr lang="it-IT" b="1" dirty="0">
                <a:solidFill>
                  <a:schemeClr val="tx2"/>
                </a:solidFill>
              </a:rPr>
              <a:t>non sono identici</a:t>
            </a:r>
            <a:r>
              <a:rPr lang="it-IT" dirty="0">
                <a:solidFill>
                  <a:schemeClr val="tx2"/>
                </a:solidFill>
              </a:rPr>
              <a:t> fra loro, si muovono su </a:t>
            </a:r>
            <a:r>
              <a:rPr lang="it-IT" b="1" dirty="0">
                <a:solidFill>
                  <a:schemeClr val="tx2"/>
                </a:solidFill>
              </a:rPr>
              <a:t>piani diversi</a:t>
            </a:r>
            <a:r>
              <a:rPr lang="it-IT" dirty="0">
                <a:solidFill>
                  <a:schemeClr val="tx2"/>
                </a:solidFill>
              </a:rPr>
              <a:t>, con effetti diversi e con competenze diverse. </a:t>
            </a:r>
            <a:r>
              <a:rPr lang="it-IT" b="1" dirty="0">
                <a:solidFill>
                  <a:schemeClr val="tx2"/>
                </a:solidFill>
              </a:rPr>
              <a:t>Il campo dell'abrogazione inoltre è più ristretto, in confronto di quello della illegittimità costituzionale</a:t>
            </a:r>
            <a:r>
              <a:rPr lang="it-IT" dirty="0">
                <a:solidFill>
                  <a:schemeClr val="tx2"/>
                </a:solidFill>
              </a:rPr>
              <a:t>, e i requisiti richiesti perché si abbia abrogazione per incompatibilità secondo i principi generali sono assai più limitati di quelli che possano consentire la dichiarazione di illegittimità costituzionale di una legge.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24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Norme, principi, regole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88832" cy="4824536"/>
          </a:xfrm>
        </p:spPr>
        <p:txBody>
          <a:bodyPr/>
          <a:lstStyle/>
          <a:p>
            <a:endParaRPr lang="it-IT" dirty="0" smtClean="0"/>
          </a:p>
          <a:p>
            <a:pPr algn="l"/>
            <a:r>
              <a:rPr lang="it-IT" dirty="0" smtClean="0"/>
              <a:t>			</a:t>
            </a:r>
          </a:p>
          <a:p>
            <a:pPr algn="l"/>
            <a:r>
              <a:rPr lang="it-IT" dirty="0"/>
              <a:t>	</a:t>
            </a:r>
            <a:r>
              <a:rPr lang="it-IT" dirty="0" smtClean="0"/>
              <a:t>		regole (se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allora B) 					esempio</a:t>
            </a:r>
            <a:endParaRPr lang="it-IT" dirty="0" smtClean="0"/>
          </a:p>
          <a:p>
            <a:pPr algn="l"/>
            <a:endParaRPr lang="it-IT" dirty="0"/>
          </a:p>
          <a:p>
            <a:pPr algn="l"/>
            <a:r>
              <a:rPr lang="it-IT" dirty="0"/>
              <a:t>	</a:t>
            </a:r>
            <a:r>
              <a:rPr lang="it-IT" dirty="0" smtClean="0"/>
              <a:t>		principi  (</a:t>
            </a:r>
            <a:r>
              <a:rPr lang="it-IT" dirty="0" smtClean="0">
                <a:solidFill>
                  <a:srgbClr val="FF0000"/>
                </a:solidFill>
              </a:rPr>
              <a:t>X 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è tutelato) 				esempio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50100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Norme giuridiche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2987824" y="2924944"/>
            <a:ext cx="288032" cy="1872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umetto 3 5"/>
          <p:cNvSpPr/>
          <p:nvPr/>
        </p:nvSpPr>
        <p:spPr>
          <a:xfrm>
            <a:off x="5940152" y="1196752"/>
            <a:ext cx="2808312" cy="1080120"/>
          </a:xfrm>
          <a:prstGeom prst="wedgeEllipseCallout">
            <a:avLst>
              <a:gd name="adj1" fmla="val -61766"/>
              <a:gd name="adj2" fmla="val 98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fattispecie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smtClean="0"/>
              <a:t>Criterio cronologico e criterio gerarchico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557338"/>
            <a:ext cx="8785225" cy="4824412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altLang="it-IT" sz="2800" dirty="0" smtClean="0">
                <a:solidFill>
                  <a:schemeClr val="tx1"/>
                </a:solidFill>
              </a:rPr>
              <a:t>Se la </a:t>
            </a:r>
            <a:r>
              <a:rPr lang="it-IT" altLang="it-IT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 superiore </a:t>
            </a:r>
            <a:r>
              <a:rPr lang="it-IT" altLang="it-IT" sz="2800" dirty="0" smtClean="0">
                <a:solidFill>
                  <a:schemeClr val="tx1"/>
                </a:solidFill>
              </a:rPr>
              <a:t>successiva è una </a:t>
            </a: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</a:t>
            </a:r>
            <a:r>
              <a:rPr lang="it-IT" altLang="it-IT" sz="2800" dirty="0" smtClean="0">
                <a:solidFill>
                  <a:schemeClr val="tx1"/>
                </a:solidFill>
              </a:rPr>
              <a:t>-&gt; </a:t>
            </a:r>
            <a:r>
              <a:rPr lang="it-IT" altLang="it-IT" sz="2800" b="1" u="sng" dirty="0" smtClean="0">
                <a:solidFill>
                  <a:schemeClr val="tx1"/>
                </a:solidFill>
              </a:rPr>
              <a:t>abrogazione</a:t>
            </a:r>
            <a:r>
              <a:rPr lang="it-IT" altLang="it-IT" sz="2800" dirty="0" smtClean="0">
                <a:solidFill>
                  <a:schemeClr val="tx1"/>
                </a:solidFill>
              </a:rPr>
              <a:t>   (la fattispecie nuova sostituisce quelle vecchia)</a:t>
            </a:r>
          </a:p>
          <a:p>
            <a:pPr algn="l" eaLnBrk="1" hangingPunct="1"/>
            <a:endParaRPr lang="it-IT" altLang="it-IT" sz="2800" dirty="0">
              <a:solidFill>
                <a:schemeClr val="tx1"/>
              </a:solidFill>
            </a:endParaRPr>
          </a:p>
          <a:p>
            <a:pPr algn="l"/>
            <a:r>
              <a:rPr lang="it-IT" altLang="it-IT" sz="2800" dirty="0">
                <a:solidFill>
                  <a:schemeClr val="tx1"/>
                </a:solidFill>
              </a:rPr>
              <a:t>Se la </a:t>
            </a:r>
            <a:r>
              <a:rPr lang="it-IT" altLang="it-I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 superiore </a:t>
            </a:r>
            <a:r>
              <a:rPr lang="it-IT" altLang="it-IT" sz="2800" dirty="0">
                <a:solidFill>
                  <a:schemeClr val="tx1"/>
                </a:solidFill>
              </a:rPr>
              <a:t>successiva è </a:t>
            </a:r>
            <a:r>
              <a:rPr lang="it-IT" altLang="it-IT" sz="2800" dirty="0" smtClean="0">
                <a:solidFill>
                  <a:schemeClr val="tx1"/>
                </a:solidFill>
              </a:rPr>
              <a:t>un </a:t>
            </a:r>
            <a:r>
              <a:rPr lang="it-IT" alt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</a:t>
            </a:r>
            <a:r>
              <a:rPr lang="it-IT" altLang="it-IT" sz="2800" dirty="0" smtClean="0">
                <a:solidFill>
                  <a:schemeClr val="tx1"/>
                </a:solidFill>
              </a:rPr>
              <a:t>-&gt; </a:t>
            </a:r>
            <a:r>
              <a:rPr lang="it-IT" altLang="it-IT" sz="2800" b="1" u="sng" dirty="0" smtClean="0">
                <a:solidFill>
                  <a:schemeClr val="tx1"/>
                </a:solidFill>
              </a:rPr>
              <a:t>illegittimità</a:t>
            </a:r>
            <a:r>
              <a:rPr lang="it-IT" altLang="it-IT" sz="2800" dirty="0" smtClean="0">
                <a:solidFill>
                  <a:schemeClr val="tx1"/>
                </a:solidFill>
              </a:rPr>
              <a:t> (la fattispecie vecchia è incompatibile con il principio nuovo)</a:t>
            </a:r>
            <a:endParaRPr lang="it-IT" alt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10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309</Words>
  <Application>Microsoft Office PowerPoint</Application>
  <PresentationFormat>Presentazione su schermo (4:3)</PresentationFormat>
  <Paragraphs>34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Criterio cronologico e criterio gerarchico</vt:lpstr>
      <vt:lpstr>Criterio cronologico e criterio gerarchico</vt:lpstr>
      <vt:lpstr>Sent. 1/1956: il caso</vt:lpstr>
      <vt:lpstr>Sent. 1/1956</vt:lpstr>
      <vt:lpstr>Presentazione standard di PowerPoint</vt:lpstr>
      <vt:lpstr>Norme, principi, regole</vt:lpstr>
      <vt:lpstr>Criterio cronologico e criterio gerarchico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Sent. 1/1956a</dc:title>
  <dc:creator>roberto</dc:creator>
  <cp:lastModifiedBy>roberto bin</cp:lastModifiedBy>
  <cp:revision>5</cp:revision>
  <dcterms:created xsi:type="dcterms:W3CDTF">2012-10-09T09:35:20Z</dcterms:created>
  <dcterms:modified xsi:type="dcterms:W3CDTF">2017-10-16T09:05:57Z</dcterms:modified>
</cp:coreProperties>
</file>